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8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9111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248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47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95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9738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530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356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867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41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046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512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574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12295" y="3780635"/>
            <a:ext cx="6232410" cy="381055"/>
          </a:xfrm>
        </p:spPr>
        <p:txBody>
          <a:bodyPr/>
          <a:lstStyle/>
          <a:p>
            <a:r>
              <a:rPr lang="es-MX" sz="4800" b="1" dirty="0"/>
              <a:t>Problema Lineal de Producción de Helados</a:t>
            </a:r>
            <a:br>
              <a:rPr lang="es-MX" sz="4800" b="1" dirty="0"/>
            </a:br>
            <a:endParaRPr lang="es-MX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4343138"/>
            <a:ext cx="6831673" cy="1086237"/>
          </a:xfrm>
        </p:spPr>
        <p:txBody>
          <a:bodyPr>
            <a:normAutofit/>
          </a:bodyPr>
          <a:lstStyle/>
          <a:p>
            <a:r>
              <a:rPr lang="es-MX" dirty="0"/>
              <a:t>Ariadna Desirée Galindo Marín</a:t>
            </a:r>
          </a:p>
          <a:p>
            <a:r>
              <a:rPr lang="es-MX" dirty="0"/>
              <a:t>Bruno Isaac Pimentel Vargas </a:t>
            </a:r>
          </a:p>
        </p:txBody>
      </p:sp>
    </p:spTree>
    <p:extLst>
      <p:ext uri="{BB962C8B-B14F-4D97-AF65-F5344CB8AC3E}">
        <p14:creationId xmlns:p14="http://schemas.microsoft.com/office/powerpoint/2010/main" val="41262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almendra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CB8FB3-962B-E147-86AD-799052E7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2" r="2276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Base :</a:t>
            </a:r>
          </a:p>
          <a:p>
            <a:r>
              <a:rPr lang="es-MX" dirty="0"/>
              <a:t> 400 gr de jarabe.</a:t>
            </a:r>
          </a:p>
          <a:p>
            <a:r>
              <a:rPr lang="es-MX" dirty="0" smtClean="0"/>
              <a:t>495 </a:t>
            </a:r>
            <a:r>
              <a:rPr lang="es-MX" dirty="0"/>
              <a:t>gr de leche fresca entera.</a:t>
            </a:r>
          </a:p>
          <a:p>
            <a:r>
              <a:rPr lang="es-MX" dirty="0"/>
              <a:t> 25 gr de azúcar invertido.</a:t>
            </a:r>
          </a:p>
          <a:p>
            <a:pPr marL="0" indent="0">
              <a:buNone/>
            </a:pPr>
            <a:r>
              <a:rPr lang="es-MX" dirty="0" smtClean="0"/>
              <a:t>Cobertura:</a:t>
            </a:r>
            <a:endParaRPr lang="es-MX" dirty="0"/>
          </a:p>
          <a:p>
            <a:r>
              <a:rPr lang="es-MX" dirty="0"/>
              <a:t>800 gr de chocolate.</a:t>
            </a:r>
          </a:p>
          <a:p>
            <a:r>
              <a:rPr lang="es-MX" dirty="0"/>
              <a:t> 200 gr de manteca de cacao. </a:t>
            </a:r>
          </a:p>
          <a:p>
            <a:r>
              <a:rPr lang="es-MX" dirty="0"/>
              <a:t> 80 gr de pasta de almendras. </a:t>
            </a:r>
          </a:p>
        </p:txBody>
      </p:sp>
    </p:spTree>
    <p:extLst>
      <p:ext uri="{BB962C8B-B14F-4D97-AF65-F5344CB8AC3E}">
        <p14:creationId xmlns:p14="http://schemas.microsoft.com/office/powerpoint/2010/main" val="36995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PALETAS Fiordilatte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1654629"/>
            <a:ext cx="5793475" cy="4659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 smtClean="0"/>
              <a:t>B</a:t>
            </a:r>
            <a:r>
              <a:rPr lang="es-MX" sz="1800" dirty="0" smtClean="0"/>
              <a:t>ase: </a:t>
            </a:r>
            <a:endParaRPr lang="es-MX" sz="1800" dirty="0"/>
          </a:p>
          <a:p>
            <a:r>
              <a:rPr lang="es-MX" sz="1800" dirty="0"/>
              <a:t>510 gr de jarabe.</a:t>
            </a:r>
          </a:p>
          <a:p>
            <a:r>
              <a:rPr lang="es-MX" sz="1800" dirty="0"/>
              <a:t>510 gr de leche fresca entera.</a:t>
            </a:r>
          </a:p>
          <a:p>
            <a:r>
              <a:rPr lang="es-MX" sz="1800" dirty="0" smtClean="0"/>
              <a:t>250 </a:t>
            </a:r>
            <a:r>
              <a:rPr lang="es-MX" sz="1800" dirty="0"/>
              <a:t>gr  de nata.</a:t>
            </a:r>
          </a:p>
          <a:p>
            <a:r>
              <a:rPr lang="es-MX" sz="1800" dirty="0"/>
              <a:t> 200 gr de azúcar invertido.</a:t>
            </a:r>
          </a:p>
          <a:p>
            <a:pPr marL="0" indent="0">
              <a:buNone/>
            </a:pPr>
            <a:r>
              <a:rPr lang="es-MX" sz="1800" dirty="0" smtClean="0"/>
              <a:t>R</a:t>
            </a:r>
            <a:r>
              <a:rPr lang="es-MX" sz="1800" dirty="0" smtClean="0"/>
              <a:t>elleno:</a:t>
            </a:r>
            <a:endParaRPr lang="es-MX" sz="1800" dirty="0"/>
          </a:p>
          <a:p>
            <a:r>
              <a:rPr lang="es-MX" sz="1800" dirty="0"/>
              <a:t>550 gr de nata.</a:t>
            </a:r>
          </a:p>
          <a:p>
            <a:r>
              <a:rPr lang="es-MX" sz="1800" dirty="0" smtClean="0"/>
              <a:t>500 </a:t>
            </a:r>
            <a:r>
              <a:rPr lang="es-MX" sz="1800" dirty="0"/>
              <a:t>gr de chocolate.</a:t>
            </a:r>
          </a:p>
          <a:p>
            <a:pPr marL="0" indent="0">
              <a:buNone/>
            </a:pPr>
            <a:r>
              <a:rPr lang="es-MX" sz="1800" dirty="0" smtClean="0"/>
              <a:t>C</a:t>
            </a:r>
            <a:r>
              <a:rPr lang="es-MX" sz="1800" dirty="0" smtClean="0"/>
              <a:t>obertura:</a:t>
            </a:r>
            <a:endParaRPr lang="es-MX" sz="1800" dirty="0"/>
          </a:p>
          <a:p>
            <a:r>
              <a:rPr lang="es-MX" sz="1800" dirty="0" smtClean="0"/>
              <a:t>800 </a:t>
            </a:r>
            <a:r>
              <a:rPr lang="es-MX" sz="1800" dirty="0"/>
              <a:t>gr de chocolate .</a:t>
            </a:r>
          </a:p>
          <a:p>
            <a:r>
              <a:rPr lang="es-MX" sz="1800" dirty="0"/>
              <a:t>200 gr de manteca de cacao</a:t>
            </a:r>
            <a:endParaRPr lang="es-MX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DC1A0D-E794-464A-BEDB-0A4F1DEC7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1" r="3045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925286"/>
          </a:xfrm>
        </p:spPr>
        <p:txBody>
          <a:bodyPr>
            <a:normAutofit/>
          </a:bodyPr>
          <a:lstStyle/>
          <a:p>
            <a:r>
              <a:rPr lang="es-MX" sz="3700" dirty="0"/>
              <a:t>Beneficio </a:t>
            </a:r>
            <a:r>
              <a:rPr lang="es-MX" sz="3700" dirty="0" smtClean="0"/>
              <a:t>esperado</a:t>
            </a:r>
            <a:endParaRPr lang="es-MX" sz="37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DC880C-2119-A74D-B99B-8CBCBE31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r="1472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 Paletas de menta: 23 pesos el kilo</a:t>
            </a:r>
          </a:p>
          <a:p>
            <a:r>
              <a:rPr lang="es-MX" dirty="0"/>
              <a:t> Paletas de chocolate: 22.5 pesos el kilo </a:t>
            </a:r>
          </a:p>
          <a:p>
            <a:r>
              <a:rPr lang="es-MX" dirty="0"/>
              <a:t>Paletas de yogurt y melocotón: 21 pesos el kilo </a:t>
            </a:r>
          </a:p>
          <a:p>
            <a:r>
              <a:rPr lang="es-MX" dirty="0"/>
              <a:t> Paletas de almendras: 20.5 pesos el kilo </a:t>
            </a:r>
          </a:p>
          <a:p>
            <a:r>
              <a:rPr lang="es-MX" dirty="0"/>
              <a:t> Paletas “ Fiordilatte”: 21 pesos el kilo </a:t>
            </a:r>
          </a:p>
        </p:txBody>
      </p:sp>
    </p:spTree>
    <p:extLst>
      <p:ext uri="{BB962C8B-B14F-4D97-AF65-F5344CB8AC3E}">
        <p14:creationId xmlns:p14="http://schemas.microsoft.com/office/powerpoint/2010/main" val="41813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sz="3400"/>
              <a:t>Disponibilidad semanal  de las siguientes materias primas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1920240"/>
            <a:ext cx="5793475" cy="4271554"/>
          </a:xfrm>
        </p:spPr>
        <p:txBody>
          <a:bodyPr>
            <a:normAutofit/>
          </a:bodyPr>
          <a:lstStyle/>
          <a:p>
            <a:r>
              <a:rPr lang="es-MX" sz="1600" dirty="0"/>
              <a:t>Jarabe Base: 20,5 kg </a:t>
            </a:r>
          </a:p>
          <a:p>
            <a:r>
              <a:rPr lang="es-MX" sz="1600" dirty="0"/>
              <a:t>Leche Fresca entera: 13 kg </a:t>
            </a:r>
          </a:p>
          <a:p>
            <a:r>
              <a:rPr lang="es-MX" sz="1600" dirty="0"/>
              <a:t>Yogurt desnatado: 5 kg  </a:t>
            </a:r>
          </a:p>
          <a:p>
            <a:r>
              <a:rPr lang="es-MX" sz="1600" dirty="0"/>
              <a:t>Nata: 8,5 kg </a:t>
            </a:r>
          </a:p>
          <a:p>
            <a:r>
              <a:rPr lang="es-MX" sz="1600" dirty="0"/>
              <a:t>Azúcar invertido: 1,3 kg </a:t>
            </a:r>
          </a:p>
          <a:p>
            <a:r>
              <a:rPr lang="es-MX" sz="1600" dirty="0"/>
              <a:t>Chocolate: 27 kg </a:t>
            </a:r>
          </a:p>
          <a:p>
            <a:r>
              <a:rPr lang="es-MX" sz="1600" dirty="0"/>
              <a:t>Manteca de cacao: 5 kg </a:t>
            </a:r>
          </a:p>
          <a:p>
            <a:r>
              <a:rPr lang="es-MX" sz="1600" dirty="0"/>
              <a:t> Esencia de menta: 2 </a:t>
            </a:r>
            <a:r>
              <a:rPr lang="es-MX" sz="1600" dirty="0" smtClean="0"/>
              <a:t>frascos </a:t>
            </a:r>
            <a:r>
              <a:rPr lang="es-MX" sz="1600" dirty="0"/>
              <a:t>de 90 ml </a:t>
            </a:r>
          </a:p>
          <a:p>
            <a:r>
              <a:rPr lang="es-MX" sz="1600" dirty="0"/>
              <a:t>Cacao: 0,28 kg</a:t>
            </a:r>
          </a:p>
          <a:p>
            <a:r>
              <a:rPr lang="es-MX" sz="1600" dirty="0"/>
              <a:t> Melocotón batido: 4 kg </a:t>
            </a:r>
          </a:p>
          <a:p>
            <a:r>
              <a:rPr lang="es-MX" sz="1600" dirty="0"/>
              <a:t>Pasta de almendras: 0,8 kg</a:t>
            </a:r>
          </a:p>
          <a:p>
            <a:endParaRPr lang="es-MX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AF8ADA-6DC8-B14F-A67A-F7776C240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3" r="7993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sz="3400" dirty="0"/>
              <a:t>Demanda esperada </a:t>
            </a:r>
            <a:r>
              <a:rPr lang="es-MX" sz="3400" dirty="0" smtClean="0"/>
              <a:t>semanalmente para cada tipo de paleta</a:t>
            </a:r>
            <a:endParaRPr lang="es-MX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dirty="0"/>
              <a:t>Demanda de polos de menta y  </a:t>
            </a:r>
            <a:r>
              <a:rPr lang="es-MX" dirty="0" smtClean="0"/>
              <a:t>paletas </a:t>
            </a:r>
            <a:r>
              <a:rPr lang="es-MX" dirty="0"/>
              <a:t>de chocolate: 10 kilos </a:t>
            </a:r>
          </a:p>
          <a:p>
            <a:r>
              <a:rPr lang="es-MX" dirty="0"/>
              <a:t>Demanda de polos de yogurt y </a:t>
            </a:r>
            <a:r>
              <a:rPr lang="es-MX" dirty="0" smtClean="0"/>
              <a:t>paletas </a:t>
            </a:r>
            <a:r>
              <a:rPr lang="es-MX" dirty="0"/>
              <a:t>de almendras: 10 kilos </a:t>
            </a:r>
          </a:p>
          <a:p>
            <a:r>
              <a:rPr lang="es-MX" dirty="0"/>
              <a:t>No se ha estimado demanda alguna de </a:t>
            </a:r>
            <a:r>
              <a:rPr lang="es-MX" dirty="0" smtClean="0"/>
              <a:t>paletas </a:t>
            </a:r>
            <a:r>
              <a:rPr lang="es-MX" dirty="0" err="1"/>
              <a:t>Fiordilatte</a:t>
            </a:r>
            <a:endParaRPr lang="es-MX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8D1166C-C9CC-2647-9F6F-489DDABF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6" r="720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8D55F8-51F7-A24F-86ED-A5A8360C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Variables de decisión: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CB9F28-C2B7-ED4B-85B9-414112FC2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4" r="2134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DE74DB-1B4E-2240-99FC-7EA64244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X1 kilos a fabricar semanalmente de paletas de menta</a:t>
            </a:r>
          </a:p>
          <a:p>
            <a:r>
              <a:rPr lang="es-MX" dirty="0"/>
              <a:t>X2 kilos a fabricar semanalmente de paletas de chocolate</a:t>
            </a:r>
          </a:p>
          <a:p>
            <a:r>
              <a:rPr lang="es-MX" dirty="0"/>
              <a:t>X3 kilos a fabricar semanalmente de paletas de yogur y melocotón</a:t>
            </a:r>
          </a:p>
          <a:p>
            <a:r>
              <a:rPr lang="es-MX" dirty="0"/>
              <a:t> X4 kilos a fabricar semanalmente de paletas de almendras</a:t>
            </a:r>
          </a:p>
          <a:p>
            <a:r>
              <a:rPr lang="es-MX" dirty="0"/>
              <a:t>X5 kilos a fabricar semanalmente de paletas fiordilatte</a:t>
            </a:r>
          </a:p>
        </p:txBody>
      </p:sp>
    </p:spTree>
    <p:extLst>
      <p:ext uri="{BB962C8B-B14F-4D97-AF65-F5344CB8AC3E}">
        <p14:creationId xmlns:p14="http://schemas.microsoft.com/office/powerpoint/2010/main" val="4667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FDB7B-0543-114A-8BBB-1B9FB5B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530184" cy="663315"/>
          </a:xfrm>
        </p:spPr>
        <p:txBody>
          <a:bodyPr>
            <a:normAutofit fontScale="90000"/>
          </a:bodyPr>
          <a:lstStyle/>
          <a:p>
            <a:r>
              <a:rPr lang="es-MX" dirty="0"/>
              <a:t>Restricciones: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C081AA7E-3004-EE43-8B72-9328B052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89" t="51722" r="7889" b="13197"/>
          <a:stretch/>
        </p:blipFill>
        <p:spPr>
          <a:xfrm>
            <a:off x="1012750" y="2038662"/>
            <a:ext cx="10956952" cy="28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2681D-5A10-BF4E-AE0F-AC1356D3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790092" cy="545123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Solucion: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F9E2A-6FD5-A749-9E69-679444778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92" y="685800"/>
            <a:ext cx="3907703" cy="5804509"/>
          </a:xfrm>
        </p:spPr>
      </p:pic>
    </p:spTree>
    <p:extLst>
      <p:ext uri="{BB962C8B-B14F-4D97-AF65-F5344CB8AC3E}">
        <p14:creationId xmlns:p14="http://schemas.microsoft.com/office/powerpoint/2010/main" val="2533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D912C-FCB9-6F41-9B2F-3D005E10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Solucion: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AB7F69-B335-7B42-AA89-C26D352A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74015"/>
            <a:ext cx="9601200" cy="2684206"/>
          </a:xfr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A3CA214-AC2E-BC41-B8D8-495C472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42902"/>
            <a:ext cx="9601200" cy="19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B51AE1-577D-2840-A728-D553C969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Conclusión: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4858CA-14F1-B547-A3F8-9E6FDCDC6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" r="371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AF99F-535C-9449-9091-AC0EBD2C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La empresa obtendra un beneficio de </a:t>
            </a:r>
            <a:r>
              <a:rPr lang="es-MX" b="1" dirty="0"/>
              <a:t>$876,375 pesos.</a:t>
            </a:r>
          </a:p>
          <a:p>
            <a:r>
              <a:rPr lang="es-MX" b="1" dirty="0"/>
              <a:t>15 </a:t>
            </a:r>
            <a:r>
              <a:rPr lang="es-MX" dirty="0"/>
              <a:t>kilos de paletas de menta.</a:t>
            </a:r>
          </a:p>
          <a:p>
            <a:r>
              <a:rPr lang="es-MX" b="1" dirty="0"/>
              <a:t>8 </a:t>
            </a:r>
            <a:r>
              <a:rPr lang="es-MX" dirty="0"/>
              <a:t>kilos de paletas de chocolate.</a:t>
            </a:r>
          </a:p>
          <a:p>
            <a:r>
              <a:rPr lang="es-MX" b="1" dirty="0"/>
              <a:t>16 </a:t>
            </a:r>
            <a:r>
              <a:rPr lang="es-MX" dirty="0"/>
              <a:t>kilos de paletas de yogurt y meolocoton.</a:t>
            </a:r>
          </a:p>
          <a:p>
            <a:r>
              <a:rPr lang="es-MX" b="1" dirty="0"/>
              <a:t>0.75 </a:t>
            </a:r>
            <a:r>
              <a:rPr lang="es-MX" dirty="0"/>
              <a:t>kilos de paletas de almendras.</a:t>
            </a:r>
          </a:p>
        </p:txBody>
      </p:sp>
    </p:spTree>
    <p:extLst>
      <p:ext uri="{BB962C8B-B14F-4D97-AF65-F5344CB8AC3E}">
        <p14:creationId xmlns:p14="http://schemas.microsoft.com/office/powerpoint/2010/main" val="14539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CB582-EBD1-3648-9E69-E846947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contenido.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889871-CAFC-BD43-B67C-53E4CD5D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223" y="1428750"/>
            <a:ext cx="9601200" cy="4454769"/>
          </a:xfrm>
        </p:spPr>
        <p:txBody>
          <a:bodyPr>
            <a:normAutofit fontScale="62500" lnSpcReduction="20000"/>
          </a:bodyPr>
          <a:lstStyle/>
          <a:p>
            <a:r>
              <a:rPr lang="es-MX" dirty="0">
                <a:hlinkClick r:id="rId2" action="ppaction://hlinksldjump"/>
              </a:rPr>
              <a:t>Objetivos</a:t>
            </a:r>
            <a:endParaRPr lang="es-MX" dirty="0"/>
          </a:p>
          <a:p>
            <a:r>
              <a:rPr lang="es-MX" dirty="0">
                <a:hlinkClick r:id="rId3" action="ppaction://hlinksldjump"/>
              </a:rPr>
              <a:t>Antecedentes</a:t>
            </a:r>
            <a:endParaRPr lang="es-MX" dirty="0"/>
          </a:p>
          <a:p>
            <a:r>
              <a:rPr lang="es-MX" dirty="0">
                <a:hlinkClick r:id="rId4" action="ppaction://hlinksldjump"/>
              </a:rPr>
              <a:t>Composición de la base</a:t>
            </a:r>
            <a:endParaRPr lang="es-MX" dirty="0"/>
          </a:p>
          <a:p>
            <a:r>
              <a:rPr lang="es-MX" dirty="0">
                <a:hlinkClick r:id="rId5" action="ppaction://hlinksldjump"/>
              </a:rPr>
              <a:t>Tipos de paletas:</a:t>
            </a:r>
            <a:endParaRPr lang="es-MX" dirty="0"/>
          </a:p>
          <a:p>
            <a:pPr lvl="1"/>
            <a:r>
              <a:rPr lang="es-MX" dirty="0">
                <a:hlinkClick r:id="rId6" action="ppaction://hlinksldjump"/>
              </a:rPr>
              <a:t> Menta</a:t>
            </a:r>
            <a:endParaRPr lang="es-MX" dirty="0"/>
          </a:p>
          <a:p>
            <a:pPr lvl="1"/>
            <a:r>
              <a:rPr lang="es-MX" dirty="0">
                <a:hlinkClick r:id="rId7" action="ppaction://hlinksldjump"/>
              </a:rPr>
              <a:t>Chocolate</a:t>
            </a:r>
            <a:endParaRPr lang="es-MX" dirty="0"/>
          </a:p>
          <a:p>
            <a:pPr lvl="1"/>
            <a:r>
              <a:rPr lang="es-MX" dirty="0">
                <a:hlinkClick r:id="rId8" action="ppaction://hlinksldjump"/>
              </a:rPr>
              <a:t>Yogurt y melocotón </a:t>
            </a:r>
            <a:endParaRPr lang="es-MX" dirty="0"/>
          </a:p>
          <a:p>
            <a:pPr lvl="1"/>
            <a:r>
              <a:rPr lang="es-MX" dirty="0">
                <a:hlinkClick r:id="rId9" action="ppaction://hlinksldjump"/>
              </a:rPr>
              <a:t>Almendra</a:t>
            </a:r>
            <a:endParaRPr lang="es-MX" dirty="0"/>
          </a:p>
          <a:p>
            <a:pPr lvl="1"/>
            <a:r>
              <a:rPr lang="es-MX" dirty="0">
                <a:hlinkClick r:id="rId10" action="ppaction://hlinksldjump"/>
              </a:rPr>
              <a:t>Fiordilatte</a:t>
            </a:r>
            <a:endParaRPr lang="es-MX" dirty="0"/>
          </a:p>
          <a:p>
            <a:r>
              <a:rPr lang="es-MX" dirty="0">
                <a:hlinkClick r:id="rId11" action="ppaction://hlinksldjump"/>
              </a:rPr>
              <a:t>Beneficio </a:t>
            </a:r>
            <a:r>
              <a:rPr lang="es-MX" dirty="0" smtClean="0">
                <a:hlinkClick r:id="rId11" action="ppaction://hlinksldjump"/>
              </a:rPr>
              <a:t>esperado </a:t>
            </a:r>
            <a:endParaRPr lang="es-MX" dirty="0"/>
          </a:p>
          <a:p>
            <a:r>
              <a:rPr lang="es-MX" dirty="0">
                <a:hlinkClick r:id="rId12" action="ppaction://hlinksldjump"/>
              </a:rPr>
              <a:t>Disponibilidad semanal de las siguientes materias primas </a:t>
            </a:r>
            <a:endParaRPr lang="es-MX" dirty="0" smtClean="0"/>
          </a:p>
          <a:p>
            <a:r>
              <a:rPr lang="es-MX" dirty="0">
                <a:hlinkClick r:id="rId13" action="ppaction://hlinksldjump"/>
              </a:rPr>
              <a:t>Demanda esperada semanalmente para cada tipo de paleta.</a:t>
            </a:r>
            <a:endParaRPr lang="es-MX" dirty="0"/>
          </a:p>
          <a:p>
            <a:r>
              <a:rPr lang="es-MX" dirty="0">
                <a:hlinkClick r:id="rId14" action="ppaction://hlinksldjump"/>
              </a:rPr>
              <a:t>Variables de </a:t>
            </a:r>
            <a:r>
              <a:rPr lang="es-MX" dirty="0" err="1">
                <a:hlinkClick r:id="rId14" action="ppaction://hlinksldjump"/>
              </a:rPr>
              <a:t>desición</a:t>
            </a:r>
            <a:r>
              <a:rPr lang="es-MX" dirty="0">
                <a:hlinkClick r:id="rId14" action="ppaction://hlinksldjump"/>
              </a:rPr>
              <a:t>.</a:t>
            </a:r>
            <a:endParaRPr lang="es-MX" dirty="0"/>
          </a:p>
          <a:p>
            <a:r>
              <a:rPr lang="es-MX" dirty="0">
                <a:hlinkClick r:id="rId15" action="ppaction://hlinksldjump"/>
              </a:rPr>
              <a:t>Restricciones.</a:t>
            </a:r>
            <a:endParaRPr lang="es-MX" dirty="0"/>
          </a:p>
          <a:p>
            <a:r>
              <a:rPr lang="es-MX" dirty="0" err="1">
                <a:hlinkClick r:id="rId16" action="ppaction://hlinksldjump"/>
              </a:rPr>
              <a:t>Solucion</a:t>
            </a:r>
            <a:r>
              <a:rPr lang="es-MX" dirty="0">
                <a:hlinkClick r:id="rId16" action="ppaction://hlinksldjump"/>
              </a:rPr>
              <a:t>:</a:t>
            </a:r>
            <a:endParaRPr lang="es-MX" dirty="0"/>
          </a:p>
          <a:p>
            <a:r>
              <a:rPr lang="es-MX" dirty="0">
                <a:hlinkClick r:id="rId17" action="ppaction://hlinksldjump"/>
              </a:rPr>
              <a:t>Conclusión.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9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415D0A-D2C9-2349-95D6-67B56EDE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Conclusion: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B0E878-A308-4540-A473-29D4E79B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dirty="0"/>
              <a:t>Se agotaran:</a:t>
            </a:r>
          </a:p>
          <a:p>
            <a:r>
              <a:rPr lang="es-MX" dirty="0"/>
              <a:t>Chocolate.</a:t>
            </a:r>
          </a:p>
          <a:p>
            <a:r>
              <a:rPr lang="es-MX" dirty="0"/>
              <a:t>Esencia de menta.</a:t>
            </a:r>
          </a:p>
          <a:p>
            <a:r>
              <a:rPr lang="es-MX" dirty="0"/>
              <a:t>Cacao. </a:t>
            </a:r>
          </a:p>
          <a:p>
            <a:r>
              <a:rPr lang="es-MX" dirty="0"/>
              <a:t>Melocotón batido.</a:t>
            </a:r>
          </a:p>
          <a:p>
            <a:endParaRPr lang="es-MX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C7505-4F14-164D-BE56-2877B7742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5" r="2411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9863F-DD58-0643-A244-30ECC2BC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Conclusion:	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338A57-A927-914A-A180-46A5667CA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9" r="26465" b="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CF54CD-973A-454A-A156-0ACF2DC1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En almacen:</a:t>
            </a:r>
          </a:p>
          <a:p>
            <a:r>
              <a:rPr lang="es-MX" dirty="0"/>
              <a:t>1070gr de Jarabe Base</a:t>
            </a:r>
          </a:p>
          <a:p>
            <a:r>
              <a:rPr lang="es-MX" dirty="0"/>
              <a:t>2358.75gr de leche entera fresca</a:t>
            </a:r>
          </a:p>
          <a:p>
            <a:r>
              <a:rPr lang="es-MX" dirty="0"/>
              <a:t>200gr de yogurt desnatado</a:t>
            </a:r>
          </a:p>
          <a:p>
            <a:r>
              <a:rPr lang="es-MX" dirty="0"/>
              <a:t>500gr de nata</a:t>
            </a:r>
          </a:p>
          <a:p>
            <a:r>
              <a:rPr lang="es-MX" dirty="0"/>
              <a:t>761.25gr de azúcar invertido</a:t>
            </a:r>
          </a:p>
          <a:p>
            <a:r>
              <a:rPr lang="es-MX" dirty="0"/>
              <a:t>250gr de manteca de cacao</a:t>
            </a:r>
          </a:p>
          <a:p>
            <a:r>
              <a:rPr lang="es-MX" dirty="0"/>
              <a:t>740gr de pasta de almendras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0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167" y="746125"/>
            <a:ext cx="10876818" cy="1735818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Objetivo general</a:t>
            </a:r>
            <a:br>
              <a:rPr lang="es-MX" b="1" dirty="0"/>
            </a:br>
            <a:r>
              <a:rPr lang="es-MX" sz="2400" dirty="0" smtClean="0"/>
              <a:t>Determinar </a:t>
            </a:r>
            <a:r>
              <a:rPr lang="es-MX" sz="2400" dirty="0"/>
              <a:t>el plan semanal de producción de los diferentes tipos de paletas que conforman la “Gama Gourmet”, con el objetivo de maximizar beneficios.</a:t>
            </a:r>
            <a:br>
              <a:rPr lang="es-MX" sz="2400" dirty="0"/>
            </a:b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4167" y="3167038"/>
            <a:ext cx="10515600" cy="2693831"/>
          </a:xfrm>
        </p:spPr>
        <p:txBody>
          <a:bodyPr/>
          <a:lstStyle/>
          <a:p>
            <a:pPr marL="0" indent="0">
              <a:buNone/>
            </a:pPr>
            <a:r>
              <a:rPr lang="es-MX" sz="4000" b="1" dirty="0">
                <a:latin typeface="+mj-lt"/>
                <a:ea typeface="+mj-ea"/>
                <a:cs typeface="+mj-cs"/>
              </a:rPr>
              <a:t>Objetivos específicos</a:t>
            </a:r>
          </a:p>
          <a:p>
            <a:r>
              <a:rPr lang="es-MX" dirty="0"/>
              <a:t>Cumplir con la demanda semanal de la empresa. </a:t>
            </a:r>
          </a:p>
          <a:p>
            <a:r>
              <a:rPr lang="es-MX" dirty="0"/>
              <a:t>Maximizar la ganancia de la empresa.</a:t>
            </a:r>
          </a:p>
          <a:p>
            <a:r>
              <a:rPr lang="es-MX" dirty="0"/>
              <a:t>Determinar la cantidad de paletas a producir de cada sabor.</a:t>
            </a:r>
          </a:p>
        </p:txBody>
      </p:sp>
    </p:spTree>
    <p:extLst>
      <p:ext uri="{BB962C8B-B14F-4D97-AF65-F5344CB8AC3E}">
        <p14:creationId xmlns:p14="http://schemas.microsoft.com/office/powerpoint/2010/main" val="36025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Antecedentes: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5919B-243A-7840-9471-B1DA787E5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4" r="2344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Nuestra empresa se dedica a la elaboración de helados artesanos.  Se desea abrir mercado para poder enfrentarse a la situación actual. Esta ampliación tiene como objetivo introducir sus productos en el sector de la hostelería, mediante la propuesta de una gama de helados que podemos considerar “Gourmet”. </a:t>
            </a:r>
          </a:p>
        </p:txBody>
      </p:sp>
    </p:spTree>
    <p:extLst>
      <p:ext uri="{BB962C8B-B14F-4D97-AF65-F5344CB8AC3E}">
        <p14:creationId xmlns:p14="http://schemas.microsoft.com/office/powerpoint/2010/main" val="13527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Composición de la base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Este Jarabe, está compuesto por: </a:t>
            </a:r>
          </a:p>
          <a:p>
            <a:r>
              <a:rPr lang="es-MX" dirty="0"/>
              <a:t>Agua: 655 gr</a:t>
            </a:r>
          </a:p>
          <a:p>
            <a:r>
              <a:rPr lang="es-MX" dirty="0"/>
              <a:t>Azúcar de caña : 180 gr</a:t>
            </a:r>
          </a:p>
          <a:p>
            <a:r>
              <a:rPr lang="es-MX" dirty="0"/>
              <a:t>Dextosa: 35 gr</a:t>
            </a:r>
          </a:p>
          <a:p>
            <a:r>
              <a:rPr lang="es-MX" dirty="0"/>
              <a:t>Glucosa: 130 gr</a:t>
            </a:r>
          </a:p>
          <a:p>
            <a:pPr marL="0" indent="0">
              <a:buNone/>
            </a:pPr>
            <a:r>
              <a:rPr lang="es-MX" dirty="0"/>
              <a:t>A continuación detallamos el proceso de elaboración y las cantidades utilizadas para la fabricación de un kilo de cada tipo de paletas.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320B73-BF19-DF46-ABD7-27F4C089F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1" r="1945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Tipos de paletas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705209-DB3F-B545-863E-BBA285BD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r="3946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Creada por el gran Filippo Zampieron está compuesta por cinco tipos de polos artesanos: </a:t>
            </a:r>
          </a:p>
          <a:p>
            <a:r>
              <a:rPr lang="es-MX" dirty="0"/>
              <a:t>Paletas de menta.</a:t>
            </a:r>
          </a:p>
          <a:p>
            <a:r>
              <a:rPr lang="es-MX" dirty="0"/>
              <a:t>Paletas de chocolate.</a:t>
            </a:r>
          </a:p>
          <a:p>
            <a:r>
              <a:rPr lang="es-MX" dirty="0"/>
              <a:t>Paletas de yogurt y melocotón .</a:t>
            </a:r>
          </a:p>
          <a:p>
            <a:r>
              <a:rPr lang="es-MX" dirty="0"/>
              <a:t>Paletas de almendras .</a:t>
            </a:r>
          </a:p>
          <a:p>
            <a:r>
              <a:rPr lang="es-MX" dirty="0"/>
              <a:t>Paletas “Fiordilatte”.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554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MENTA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Base</a:t>
            </a:r>
            <a:r>
              <a:rPr lang="es-MX" dirty="0"/>
              <a:t>:</a:t>
            </a:r>
            <a:endParaRPr lang="es-MX" dirty="0"/>
          </a:p>
          <a:p>
            <a:r>
              <a:rPr lang="es-MX" dirty="0"/>
              <a:t>550 gr del jarabe.</a:t>
            </a:r>
          </a:p>
          <a:p>
            <a:r>
              <a:rPr lang="es-MX" dirty="0"/>
              <a:t>esencia de menta (10 gotas) </a:t>
            </a:r>
          </a:p>
          <a:p>
            <a:r>
              <a:rPr lang="es-MX" dirty="0"/>
              <a:t>450 gr de leche fresca entera.</a:t>
            </a:r>
          </a:p>
          <a:p>
            <a:pPr marL="0" indent="0">
              <a:buNone/>
            </a:pPr>
            <a:r>
              <a:rPr lang="es-MX" dirty="0" smtClean="0"/>
              <a:t>Cobertura</a:t>
            </a:r>
            <a:r>
              <a:rPr lang="es-MX" dirty="0"/>
              <a:t>:</a:t>
            </a:r>
            <a:r>
              <a:rPr lang="es-MX" dirty="0" smtClean="0"/>
              <a:t> </a:t>
            </a:r>
            <a:endParaRPr lang="es-MX" dirty="0"/>
          </a:p>
          <a:p>
            <a:r>
              <a:rPr lang="es-MX" dirty="0"/>
              <a:t>800 gr chocolate</a:t>
            </a:r>
          </a:p>
          <a:p>
            <a:r>
              <a:rPr lang="es-MX" dirty="0"/>
              <a:t> </a:t>
            </a:r>
            <a:r>
              <a:rPr lang="es-MX" dirty="0" smtClean="0"/>
              <a:t>200 </a:t>
            </a:r>
            <a:r>
              <a:rPr lang="es-MX" dirty="0"/>
              <a:t>gr de manteca de cacao.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E4F7A7-F3D3-064E-8B28-AA6B17B95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0" r="1042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CHOCOLATE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0B49FA-E2E4-DF4B-9EBB-FAE24AF0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r="963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La </a:t>
            </a:r>
            <a:r>
              <a:rPr lang="es-MX" dirty="0" smtClean="0"/>
              <a:t>base:</a:t>
            </a:r>
            <a:endParaRPr lang="es-MX" dirty="0"/>
          </a:p>
          <a:p>
            <a:r>
              <a:rPr lang="es-MX" dirty="0"/>
              <a:t>500 gr de jarabe.</a:t>
            </a:r>
          </a:p>
          <a:p>
            <a:r>
              <a:rPr lang="es-MX" dirty="0"/>
              <a:t>440 gr de leche entera fresca unos </a:t>
            </a:r>
            <a:endParaRPr lang="es-MX" dirty="0" smtClean="0"/>
          </a:p>
          <a:p>
            <a:r>
              <a:rPr lang="es-MX" dirty="0" smtClean="0"/>
              <a:t>25 </a:t>
            </a:r>
            <a:r>
              <a:rPr lang="es-MX" dirty="0"/>
              <a:t>gr de azúcar invertido.</a:t>
            </a:r>
          </a:p>
          <a:p>
            <a:r>
              <a:rPr lang="es-MX" dirty="0"/>
              <a:t>35 gr de cacao. </a:t>
            </a:r>
          </a:p>
          <a:p>
            <a:pPr marL="0" indent="0">
              <a:buNone/>
            </a:pPr>
            <a:r>
              <a:rPr lang="es-MX" dirty="0"/>
              <a:t>La </a:t>
            </a:r>
            <a:r>
              <a:rPr lang="es-MX" dirty="0" smtClean="0"/>
              <a:t>cobertura: </a:t>
            </a:r>
            <a:endParaRPr lang="es-MX" dirty="0"/>
          </a:p>
          <a:p>
            <a:r>
              <a:rPr lang="es-MX" dirty="0"/>
              <a:t>800 gr de chocolate </a:t>
            </a:r>
          </a:p>
          <a:p>
            <a:r>
              <a:rPr lang="es-MX" dirty="0"/>
              <a:t> 200 gr de manteca de cacao</a:t>
            </a:r>
          </a:p>
        </p:txBody>
      </p:sp>
    </p:spTree>
    <p:extLst>
      <p:ext uri="{BB962C8B-B14F-4D97-AF65-F5344CB8AC3E}">
        <p14:creationId xmlns:p14="http://schemas.microsoft.com/office/powerpoint/2010/main" val="25738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sz="3400" dirty="0"/>
              <a:t/>
            </a:r>
            <a:br>
              <a:rPr lang="es-MX" sz="3400" dirty="0"/>
            </a:br>
            <a:r>
              <a:rPr lang="es-MX" sz="3400" dirty="0"/>
              <a:t> Paletas de Yogurt y Melocotón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B</a:t>
            </a:r>
            <a:r>
              <a:rPr lang="es-MX" dirty="0" smtClean="0"/>
              <a:t>ase:</a:t>
            </a:r>
            <a:endParaRPr lang="es-MX" dirty="0"/>
          </a:p>
          <a:p>
            <a:r>
              <a:rPr lang="es-MX" dirty="0" smtClean="0"/>
              <a:t> 430 </a:t>
            </a:r>
            <a:r>
              <a:rPr lang="es-MX" dirty="0"/>
              <a:t>gr de jarabe.</a:t>
            </a:r>
          </a:p>
          <a:p>
            <a:r>
              <a:rPr lang="es-MX" dirty="0"/>
              <a:t> 300 gr de yogurt desnatado.</a:t>
            </a:r>
          </a:p>
          <a:p>
            <a:r>
              <a:rPr lang="es-MX" dirty="0"/>
              <a:t> 20 gr de azúcar invertido.</a:t>
            </a:r>
          </a:p>
          <a:p>
            <a:r>
              <a:rPr lang="es-MX" dirty="0"/>
              <a:t> </a:t>
            </a:r>
            <a:r>
              <a:rPr lang="es-MX" dirty="0" smtClean="0"/>
              <a:t>250 </a:t>
            </a:r>
            <a:r>
              <a:rPr lang="es-MX" dirty="0"/>
              <a:t>gr de melocotón batido.</a:t>
            </a:r>
          </a:p>
          <a:p>
            <a:pPr marL="0" indent="0">
              <a:buNone/>
            </a:pPr>
            <a:r>
              <a:rPr lang="es-MX" dirty="0" smtClean="0"/>
              <a:t>C</a:t>
            </a:r>
            <a:r>
              <a:rPr lang="es-MX" dirty="0" smtClean="0"/>
              <a:t>obertura:</a:t>
            </a:r>
            <a:endParaRPr lang="es-MX" dirty="0"/>
          </a:p>
          <a:p>
            <a:r>
              <a:rPr lang="es-MX" dirty="0"/>
              <a:t> 500 gr de chocolate. </a:t>
            </a:r>
          </a:p>
          <a:p>
            <a:r>
              <a:rPr lang="es-MX" dirty="0"/>
              <a:t> 500 gr de nata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AF85E-C57C-2E43-8752-5E5133AC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{D43BD925-3DB5-924B-BFDC-6E1BDE6F0986}tf10001072</Template>
  <TotalTime>216</TotalTime>
  <Words>739</Words>
  <Application>Microsoft Office PowerPoint</Application>
  <PresentationFormat>Panorámica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3" baseType="lpstr">
      <vt:lpstr>Franklin Gothic Book</vt:lpstr>
      <vt:lpstr>Recorte</vt:lpstr>
      <vt:lpstr>Problema Lineal de Producción de Helados </vt:lpstr>
      <vt:lpstr>Tabla de contenido.</vt:lpstr>
      <vt:lpstr>Objetivo general Determinar el plan semanal de producción de los diferentes tipos de paletas que conforman la “Gama Gourmet”, con el objetivo de maximizar beneficios.  </vt:lpstr>
      <vt:lpstr>Antecedentes:</vt:lpstr>
      <vt:lpstr>Composición de la base</vt:lpstr>
      <vt:lpstr>Tipos de paletas</vt:lpstr>
      <vt:lpstr>PALETAS DE MENTA</vt:lpstr>
      <vt:lpstr>PALETAS DE CHOCOLATE</vt:lpstr>
      <vt:lpstr>  Paletas de Yogurt y Melocotón</vt:lpstr>
      <vt:lpstr>Paletas de almendra</vt:lpstr>
      <vt:lpstr>PALETAS Fiordilatte</vt:lpstr>
      <vt:lpstr>Beneficio esperado</vt:lpstr>
      <vt:lpstr>Disponibilidad semanal  de las siguientes materias primas </vt:lpstr>
      <vt:lpstr>Demanda esperada semanalmente para cada tipo de paleta</vt:lpstr>
      <vt:lpstr>Variables de decisión:</vt:lpstr>
      <vt:lpstr>Restricciones:</vt:lpstr>
      <vt:lpstr>Solucion:</vt:lpstr>
      <vt:lpstr>Solucion:</vt:lpstr>
      <vt:lpstr>Conclusión: </vt:lpstr>
      <vt:lpstr>Conclusion:</vt:lpstr>
      <vt:lpstr>Conclusion: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beto gomez</dc:creator>
  <cp:lastModifiedBy>GALINDO MARIN, ARIADNA DESIREE</cp:lastModifiedBy>
  <cp:revision>23</cp:revision>
  <dcterms:created xsi:type="dcterms:W3CDTF">2018-09-24T15:02:00Z</dcterms:created>
  <dcterms:modified xsi:type="dcterms:W3CDTF">2018-09-24T19:26:20Z</dcterms:modified>
</cp:coreProperties>
</file>